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3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7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21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4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61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99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528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34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592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41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72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7A00F-F9B7-4F7C-AD36-5BAAE6D56878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09233-5972-4037-B2C3-5A9049EA3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8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Дидактические принципы построения урока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физики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: целевые ориентиры, особенности содержания</a:t>
            </a:r>
            <a:r>
              <a:rPr lang="ru-RU" sz="3600" dirty="0">
                <a:solidFill>
                  <a:srgbClr val="000000"/>
                </a:solidFill>
                <a:ea typeface="Times New Roman"/>
                <a:cs typeface="Times New Roman"/>
              </a:rPr>
              <a:t/>
            </a:r>
            <a:br>
              <a:rPr lang="ru-RU" sz="3600" dirty="0">
                <a:solidFill>
                  <a:srgbClr val="000000"/>
                </a:solidFill>
                <a:ea typeface="Times New Roman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5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638" y="2860675"/>
            <a:ext cx="2243137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476672"/>
            <a:ext cx="8352928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Wingdings"/>
              <a:buChar char=""/>
            </a:pP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Принцип индивидуально-дифференцированного подхода в обучении.</a:t>
            </a:r>
            <a:endParaRPr lang="ru-RU" sz="3200" dirty="0" smtClean="0">
              <a:solidFill>
                <a:srgbClr val="000000"/>
              </a:solidFill>
              <a:effectLst/>
              <a:latin typeface="Symbol"/>
              <a:ea typeface="Times New Roman"/>
              <a:cs typeface="Times New Roman"/>
            </a:endParaRPr>
          </a:p>
          <a:p>
            <a:r>
              <a:rPr lang="ru-RU" sz="3200" dirty="0" smtClean="0">
                <a:effectLst/>
                <a:latin typeface="Times New Roman"/>
                <a:ea typeface="Times New Roman"/>
              </a:rPr>
              <a:t>При обучении необходимо учитывать особенности мышления каждого ученика, свойства его памяти, отдельных анализаторов (зрение, слух) и т.д. Даже у учащихся одного возраста они различны, поэтому один и тот же материал одни учащиеся усваивают быстрее, а другие медленнее. Все это и обусловливает необходимость индивидуального подхода в обучении.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70415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92696"/>
            <a:ext cx="7920880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Таким образом, мы рассмотрели основные принципы и их содержание.</a:t>
            </a:r>
            <a:endParaRPr lang="ru-RU" sz="32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3200" dirty="0">
              <a:solidFill>
                <a:srgbClr val="000000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2989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indent="449580" algn="just">
              <a:lnSpc>
                <a:spcPct val="110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Дидактические принципы</a:t>
            </a:r>
            <a:br>
              <a:rPr lang="ru-RU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(принципы дидактики) — это основные положения, определяющие содержание, организационные формы и методы учебного процесса в соответствии с его общими целями и закономерностями.</a:t>
            </a:r>
            <a:r>
              <a:rPr lang="ru-RU" sz="3200" dirty="0">
                <a:solidFill>
                  <a:srgbClr val="000000"/>
                </a:solidFill>
                <a:ea typeface="Times New Roman"/>
                <a:cs typeface="Times New Roman"/>
              </a:rPr>
              <a:t/>
            </a:r>
            <a:br>
              <a:rPr lang="ru-RU" sz="3200" dirty="0">
                <a:solidFill>
                  <a:srgbClr val="000000"/>
                </a:solidFill>
                <a:ea typeface="Times New Roman"/>
                <a:cs typeface="Times New Roman"/>
              </a:rPr>
            </a:b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Рассмотрим систему принципов, состоящую из </a:t>
            </a:r>
            <a:r>
              <a:rPr lang="ru-RU" sz="3200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7</a:t>
            </a: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пунктов:</a:t>
            </a:r>
            <a:r>
              <a:rPr lang="ru-RU" sz="3200" dirty="0">
                <a:solidFill>
                  <a:srgbClr val="000000"/>
                </a:solidFill>
                <a:ea typeface="Times New Roman"/>
                <a:cs typeface="Times New Roman"/>
              </a:rPr>
              <a:t/>
            </a:r>
            <a:br>
              <a:rPr lang="ru-RU" sz="3200" dirty="0">
                <a:solidFill>
                  <a:srgbClr val="000000"/>
                </a:solidFill>
                <a:ea typeface="Times New Roman"/>
                <a:cs typeface="Times New Roman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9526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476672"/>
            <a:ext cx="7992888" cy="5479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Wingdings"/>
              <a:buChar char=""/>
            </a:pP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Принцип воспитывающего обучения.</a:t>
            </a:r>
            <a:endParaRPr lang="ru-RU" sz="3200" dirty="0" smtClean="0">
              <a:solidFill>
                <a:srgbClr val="000000"/>
              </a:solidFill>
              <a:effectLst/>
              <a:latin typeface="Symbol"/>
              <a:ea typeface="Times New Roman"/>
              <a:cs typeface="Times New Roman"/>
            </a:endParaRPr>
          </a:p>
          <a:p>
            <a:pPr indent="449580"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Всякое обучение должно быть воспитывающим, т.е. наряду с определенными обучающими функциями должны осуществляться и воспитательные функции. Отсюда не следует, что все воспитание сводится к обучению. Наоборот, правильнее будет считать, что обучение является составной частью системы воспитания.</a:t>
            </a:r>
            <a:endParaRPr lang="ru-RU" sz="3200" dirty="0">
              <a:solidFill>
                <a:srgbClr val="000000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44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20689"/>
            <a:ext cx="8892480" cy="605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Wingdings"/>
              <a:buChar char=""/>
            </a:pP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Принцип научности в обучении.</a:t>
            </a:r>
            <a:endParaRPr lang="ru-RU" sz="3200" dirty="0" smtClean="0">
              <a:solidFill>
                <a:srgbClr val="000000"/>
              </a:solidFill>
              <a:effectLst/>
              <a:latin typeface="Symbol"/>
              <a:ea typeface="Times New Roman"/>
              <a:cs typeface="Times New Roman"/>
            </a:endParaRPr>
          </a:p>
          <a:p>
            <a:r>
              <a:rPr lang="ru-RU" sz="3200" dirty="0" smtClean="0">
                <a:effectLst/>
                <a:latin typeface="Times New Roman"/>
                <a:ea typeface="Times New Roman"/>
              </a:rPr>
              <a:t>В соответствии с этим принципом учебный материал должен излагаться в последовательности, сохраняющей связи между понятиями, темами, разделами в рамках отдельного предмета, а также </a:t>
            </a:r>
            <a:r>
              <a:rPr lang="ru-RU" sz="3200" dirty="0" err="1" smtClean="0">
                <a:effectLst/>
                <a:latin typeface="Times New Roman"/>
                <a:ea typeface="Times New Roman"/>
              </a:rPr>
              <a:t>межпредметные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 связи. Таким образом, принцип научности в обучении включает систематичность и последовательность. Собственно, для этого и составляется программа и </a:t>
            </a:r>
            <a:r>
              <a:rPr lang="ru-RU" sz="3200" dirty="0" err="1" smtClean="0">
                <a:effectLst/>
                <a:latin typeface="Times New Roman"/>
                <a:ea typeface="Times New Roman"/>
              </a:rPr>
              <a:t>ктп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, для создания последовательного и систематичного введения тех или иных понятий.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3294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88640"/>
            <a:ext cx="813690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Wingdings"/>
              <a:buChar char=""/>
            </a:pP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Принцип сознательности усвоения.</a:t>
            </a:r>
            <a:endParaRPr lang="ru-RU" sz="4000" dirty="0" smtClean="0">
              <a:solidFill>
                <a:srgbClr val="000000"/>
              </a:solidFill>
              <a:effectLst/>
              <a:latin typeface="Symbol"/>
              <a:ea typeface="Times New Roman"/>
              <a:cs typeface="Times New Roman"/>
            </a:endParaRPr>
          </a:p>
          <a:p>
            <a:r>
              <a:rPr lang="ru-RU" sz="4000" dirty="0" smtClean="0">
                <a:effectLst/>
                <a:latin typeface="Times New Roman"/>
                <a:ea typeface="Times New Roman"/>
              </a:rPr>
              <a:t>Сознательность усвоения понимается как такое овладение учащимися знаниями, которое включает глубокое понимание усвоенного и умение применять его в новых конкретных ситуациях.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95306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04664"/>
            <a:ext cx="8352928" cy="5312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Wingdings"/>
              <a:buChar char=""/>
            </a:pP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Принцип активности учащихся.</a:t>
            </a:r>
            <a:endParaRPr lang="ru-RU" sz="3200" dirty="0" smtClean="0">
              <a:solidFill>
                <a:srgbClr val="000000"/>
              </a:solidFill>
              <a:effectLst/>
              <a:latin typeface="Symbol"/>
              <a:ea typeface="Times New Roman"/>
              <a:cs typeface="Times New Roman"/>
            </a:endParaRPr>
          </a:p>
          <a:p>
            <a:pPr indent="449580"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Сознательность усвоения предполагает активность учащихся в процессе обучения. Без активной мыслительной деятельности не может быть достигнуто сознательного усвоения знаний.</a:t>
            </a:r>
            <a:endParaRPr lang="ru-RU" sz="32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r>
              <a:rPr lang="ru-RU" sz="3200" dirty="0" smtClean="0">
                <a:effectLst/>
                <a:latin typeface="Times New Roman"/>
                <a:ea typeface="Times New Roman"/>
              </a:rPr>
              <a:t>Лучший способ изучить что-нибудь — это открыть самому. Поэтому, часто, на уроках нужно создавать и стимулировать ситуацию успеха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09340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8280920" cy="5312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Wingdings"/>
              <a:buChar char=""/>
            </a:pPr>
            <a:r>
              <a:rPr lang="ru-RU" sz="32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Принцип активности учащихся.</a:t>
            </a:r>
            <a:endParaRPr lang="ru-RU" sz="3200" dirty="0" smtClean="0">
              <a:solidFill>
                <a:srgbClr val="000000"/>
              </a:solidFill>
              <a:effectLst/>
              <a:latin typeface="Symbol"/>
              <a:ea typeface="Times New Roman"/>
              <a:cs typeface="Times New Roman"/>
            </a:endParaRPr>
          </a:p>
          <a:p>
            <a:pPr indent="449580" algn="just">
              <a:lnSpc>
                <a:spcPct val="110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Сознательность усвоения предполагает активность учащихся в процессе обучения. Без активной мыслительной деятельности не может быть достигнуто сознательного усвоения знаний.</a:t>
            </a:r>
            <a:endParaRPr lang="ru-RU" sz="32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r>
              <a:rPr lang="ru-RU" sz="3200" dirty="0" smtClean="0">
                <a:effectLst/>
                <a:latin typeface="Times New Roman"/>
                <a:ea typeface="Times New Roman"/>
              </a:rPr>
              <a:t>Лучший способ изучить что-нибудь — это открыть самому. Поэтому, часто, на уроках нужно создавать и стимулировать ситуацию успеха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8694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8748464" cy="6227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Wingdings"/>
              <a:buChar char=""/>
            </a:pPr>
            <a:r>
              <a:rPr lang="ru-RU" sz="28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Принцип наглядности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ru-RU" sz="2800" dirty="0" smtClean="0">
              <a:solidFill>
                <a:srgbClr val="000000"/>
              </a:solidFill>
              <a:effectLst/>
              <a:latin typeface="Symbol"/>
              <a:ea typeface="Times New Roman"/>
              <a:cs typeface="Times New Roman"/>
            </a:endParaRPr>
          </a:p>
          <a:p>
            <a:pPr indent="449580"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Наглядное обучение – обучение, которое строится на конкретных образах, воспринятых учащимся. </a:t>
            </a:r>
            <a:endParaRPr lang="ru-RU" sz="28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indent="449580" algn="just">
              <a:lnSpc>
                <a:spcPct val="110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Чтобы познавать окружающую реальность, человек использует все органы чувств в разной степени. Принцип наглядности говорит о формировании у детей понятий и представлений, на которых основываются все чувственные восприятия явлений и предметов. Эмоциональный диапазон и пропускная способность имеющихся органов чувств у каждого человека индивидуальны. Но около 80% информации об окружающем мире воспринимаются посредством зрительного аппарата. </a:t>
            </a:r>
            <a:endParaRPr lang="ru-RU" sz="2800" dirty="0">
              <a:solidFill>
                <a:srgbClr val="000000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5748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424936" cy="568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Wingdings"/>
              <a:buChar char=""/>
            </a:pPr>
            <a:r>
              <a:rPr lang="ru-RU" sz="3600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Принцип прочности знаний.</a:t>
            </a:r>
            <a:endParaRPr lang="ru-RU" sz="3600" dirty="0" smtClean="0">
              <a:solidFill>
                <a:srgbClr val="000000"/>
              </a:solidFill>
              <a:effectLst/>
              <a:latin typeface="Symbol"/>
              <a:ea typeface="Times New Roman"/>
              <a:cs typeface="Times New Roman"/>
            </a:endParaRPr>
          </a:p>
          <a:p>
            <a:r>
              <a:rPr lang="ru-RU" sz="3600" dirty="0" smtClean="0">
                <a:effectLst/>
                <a:latin typeface="Times New Roman"/>
                <a:ea typeface="Times New Roman"/>
              </a:rPr>
              <a:t>Сохранение у учащихся на протяжении длительного времени систематизированных знаний, умений и навыков. Поэтому очень важно на некоторых темах проводить актуализацию знаний или при решении той или иной задачи вспоминать, какой способ решения еще известен, когда изучался?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2937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444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Wingdings</vt:lpstr>
      <vt:lpstr>Тема Office</vt:lpstr>
      <vt:lpstr>Дидактические принципы построения урока физики: целевые ориентиры, особенности содержания </vt:lpstr>
      <vt:lpstr>Дидактические принципы  (принципы дидактики) — это основные положения, определяющие содержание, организационные формы и методы учебного процесса в соответствии с его общими целями и закономерностями. Рассмотрим систему принципов, состоящую из 7 пунктов: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User</cp:lastModifiedBy>
  <cp:revision>6</cp:revision>
  <dcterms:created xsi:type="dcterms:W3CDTF">2024-12-17T12:34:40Z</dcterms:created>
  <dcterms:modified xsi:type="dcterms:W3CDTF">2024-12-19T19:37:16Z</dcterms:modified>
</cp:coreProperties>
</file>